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Oswald Medium"/>
      <p:regular r:id="rId23"/>
      <p:bold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5" roundtripDataSignature="AMtx7mgN2EYyjYl03oveQgjYXPzCV3Sg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Medium-bold.fntdata"/><Relationship Id="rId23" Type="http://schemas.openxmlformats.org/officeDocument/2006/relationships/font" Target="fonts/Oswal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c62e69c8c_2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1c62e69c8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be1e87d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31be1e87df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c367cea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31c367ceabc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c367ceab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31c367ceabc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be1e87df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31be1e87df1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be1e87d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31be1e87df1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c367ceabc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1c367ceab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o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MongoDB’s efficiency with unstructured data.</a:t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Courier New"/>
              <a:buChar char="o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Spark’s distributed computing capabilities for handling large datasets.</a:t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Courier New"/>
              <a:buChar char="o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Power BI’s user-friendly interface for visualizing insights.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kaggle.com/datasets/asefjamilajwad/car-crash-dataset-ccd" TargetMode="External"/><Relationship Id="rId10" Type="http://schemas.openxmlformats.org/officeDocument/2006/relationships/hyperlink" Target="https://szeliski.org/Book/" TargetMode="External"/><Relationship Id="rId13" Type="http://schemas.openxmlformats.org/officeDocument/2006/relationships/image" Target="../media/image13.jpg"/><Relationship Id="rId12" Type="http://schemas.openxmlformats.org/officeDocument/2006/relationships/hyperlink" Target="https://www.kaggle.com/datasets/asefjamilajwad/car-crash-dataset-cc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i.org/10.1155/2024/9981657." TargetMode="External"/><Relationship Id="rId4" Type="http://schemas.openxmlformats.org/officeDocument/2006/relationships/hyperlink" Target="https://doi.org/10.1155/2024/9981657." TargetMode="External"/><Relationship Id="rId9" Type="http://schemas.openxmlformats.org/officeDocument/2006/relationships/hyperlink" Target="https://szeliski.org/Book/" TargetMode="External"/><Relationship Id="rId5" Type="http://schemas.openxmlformats.org/officeDocument/2006/relationships/hyperlink" Target="https://doi.org/10.3390/computers10120157" TargetMode="External"/><Relationship Id="rId6" Type="http://schemas.openxmlformats.org/officeDocument/2006/relationships/hyperlink" Target="https://doi.org/10.3390/computers10120157" TargetMode="External"/><Relationship Id="rId7" Type="http://schemas.openxmlformats.org/officeDocument/2006/relationships/hyperlink" Target="https://doi.org/10.1016/j.iswa.2023.200268" TargetMode="External"/><Relationship Id="rId8" Type="http://schemas.openxmlformats.org/officeDocument/2006/relationships/hyperlink" Target="https://doi.org/10.1016/j.iswa.2023.20026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arshitha-Josyula/Final_project603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hyperlink" Target="https://www.kaggle.com/datasets/asefjamilajwad/car-crash-dataset-cc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9" Type="http://schemas.openxmlformats.org/officeDocument/2006/relationships/image" Target="../media/image3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095474" cy="455370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/>
          <p:nvPr/>
        </p:nvSpPr>
        <p:spPr>
          <a:xfrm>
            <a:off x="13850" y="2375"/>
            <a:ext cx="8095500" cy="4553700"/>
          </a:xfrm>
          <a:prstGeom prst="rect">
            <a:avLst/>
          </a:prstGeom>
          <a:solidFill>
            <a:srgbClr val="000000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3325525" y="1467125"/>
            <a:ext cx="5650500" cy="32817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3493500" y="1608575"/>
            <a:ext cx="5650500" cy="3281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4252500" y="3663738"/>
            <a:ext cx="4132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Final Project Presentation</a:t>
            </a:r>
            <a:endParaRPr sz="20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6;p1"/>
          <p:cNvSpPr txBox="1"/>
          <p:nvPr>
            <p:ph type="ctrTitle"/>
          </p:nvPr>
        </p:nvSpPr>
        <p:spPr>
          <a:xfrm>
            <a:off x="4085700" y="2508613"/>
            <a:ext cx="44661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800">
                <a:latin typeface="Oswald Medium"/>
                <a:ea typeface="Oswald Medium"/>
                <a:cs typeface="Oswald Medium"/>
                <a:sym typeface="Oswald Medium"/>
              </a:rPr>
              <a:t>Vehicle Object Tracking and Traffic Analysis</a:t>
            </a:r>
            <a:endParaRPr sz="2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57" name="Google Shape;57;p1"/>
          <p:cNvCxnSpPr/>
          <p:nvPr/>
        </p:nvCxnSpPr>
        <p:spPr>
          <a:xfrm>
            <a:off x="4004250" y="3570288"/>
            <a:ext cx="462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"/>
          <p:cNvSpPr txBox="1"/>
          <p:nvPr/>
        </p:nvSpPr>
        <p:spPr>
          <a:xfrm>
            <a:off x="4170600" y="2016200"/>
            <a:ext cx="42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603 Platforms for Big Data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4823439" y="4019837"/>
            <a:ext cx="3182443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Sruthi Kapudasi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Harshitha Josyula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Usha Sai Kiran Uppala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311700" y="1152475"/>
            <a:ext cx="85206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 amt="63000"/>
          </a:blip>
          <a:srcRect b="43578" l="0" r="0" t="30095"/>
          <a:stretch/>
        </p:blipFill>
        <p:spPr>
          <a:xfrm>
            <a:off x="0" y="0"/>
            <a:ext cx="9144000" cy="8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203620" y="44502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   Reports,Insights and Recommendations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9"/>
          <p:cNvCxnSpPr/>
          <p:nvPr/>
        </p:nvCxnSpPr>
        <p:spPr>
          <a:xfrm flipH="1" rot="10800000">
            <a:off x="203620" y="1029960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646" y="1690254"/>
            <a:ext cx="3474103" cy="206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7050" y="1509796"/>
            <a:ext cx="3051176" cy="24233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285250" y="3790150"/>
            <a:ext cx="82377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Improve the ego vehicle’s decision-making and object detection algorithms to minimize crash risks.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31c62e69c8c_2_15"/>
          <p:cNvPicPr preferRelativeResize="0"/>
          <p:nvPr/>
        </p:nvPicPr>
        <p:blipFill rotWithShape="1">
          <a:blip r:embed="rId3">
            <a:alphaModFix amt="58000"/>
          </a:blip>
          <a:srcRect b="0" l="41343" r="39868" t="0"/>
          <a:stretch/>
        </p:blipFill>
        <p:spPr>
          <a:xfrm>
            <a:off x="0" y="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  <p:sp>
        <p:nvSpPr>
          <p:cNvPr id="166" name="Google Shape;166;g31c62e69c8c_2_15"/>
          <p:cNvSpPr txBox="1"/>
          <p:nvPr>
            <p:ph idx="1" type="body"/>
          </p:nvPr>
        </p:nvSpPr>
        <p:spPr>
          <a:xfrm>
            <a:off x="1575303" y="982150"/>
            <a:ext cx="73662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 in AI-Powered Traffic Monitoring Systems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ROI: Reduces Accidents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itize High Crash Zones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ROI: Improves Traffic flow and safety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Road Lighting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ROI: Decreases Night time Crashes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Targeted Education Programs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ROI:Minimizes accidents caused by human error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Adopt Predictive Analytics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ROI: Optimizes resource allocation for traffic management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31c62e69c8c_2_15"/>
          <p:cNvSpPr/>
          <p:nvPr/>
        </p:nvSpPr>
        <p:spPr>
          <a:xfrm>
            <a:off x="254150" y="20472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1c62e69c8c_2_15"/>
          <p:cNvSpPr txBox="1"/>
          <p:nvPr>
            <p:ph type="title"/>
          </p:nvPr>
        </p:nvSpPr>
        <p:spPr>
          <a:xfrm>
            <a:off x="1466175" y="204725"/>
            <a:ext cx="65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Oswald Medium"/>
                <a:ea typeface="Oswald Medium"/>
                <a:cs typeface="Oswald Medium"/>
                <a:sym typeface="Oswald Medium"/>
              </a:rPr>
              <a:t>Suggestions for C-Level Executives to Improve ROI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69" name="Google Shape;169;g31c62e69c8c_2_15"/>
          <p:cNvCxnSpPr/>
          <p:nvPr/>
        </p:nvCxnSpPr>
        <p:spPr>
          <a:xfrm flipH="1" rot="10800000">
            <a:off x="254145" y="777435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be1e87df1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5" name="Google Shape;175;g31be1e87df1_0_0"/>
          <p:cNvSpPr txBox="1"/>
          <p:nvPr>
            <p:ph idx="1" type="body"/>
          </p:nvPr>
        </p:nvSpPr>
        <p:spPr>
          <a:xfrm>
            <a:off x="203625" y="1079850"/>
            <a:ext cx="8520600" cy="4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and Machine Learning Integration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neural networks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for multi-camera surveillance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Infrastructure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5G and IoT sensor integration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computing for reduced latency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Cloud-based scalable solutions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data processing capabilities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Analytics Capabilities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maintenance systems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 recognition improvements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Behavioral analysis integration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Cross-system data correlation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273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g31be1e87df1_0_0"/>
          <p:cNvPicPr preferRelativeResize="0"/>
          <p:nvPr/>
        </p:nvPicPr>
        <p:blipFill rotWithShape="1">
          <a:blip r:embed="rId3">
            <a:alphaModFix amt="63000"/>
          </a:blip>
          <a:srcRect b="43577" l="0" r="0" t="30096"/>
          <a:stretch/>
        </p:blipFill>
        <p:spPr>
          <a:xfrm>
            <a:off x="0" y="0"/>
            <a:ext cx="9144000" cy="8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1be1e87df1_0_0"/>
          <p:cNvSpPr/>
          <p:nvPr/>
        </p:nvSpPr>
        <p:spPr>
          <a:xfrm>
            <a:off x="203625" y="467450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-US" sz="25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Future Opportunities/ Challenges  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25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78" name="Google Shape;178;g31be1e87df1_0_0"/>
          <p:cNvCxnSpPr/>
          <p:nvPr/>
        </p:nvCxnSpPr>
        <p:spPr>
          <a:xfrm flipH="1" rot="10800000">
            <a:off x="203620" y="1029960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g31be1e87df1_0_0"/>
          <p:cNvSpPr txBox="1"/>
          <p:nvPr/>
        </p:nvSpPr>
        <p:spPr>
          <a:xfrm>
            <a:off x="4082525" y="1116550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0" name="Google Shape;180;g31be1e87df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400" y="1116550"/>
            <a:ext cx="2271825" cy="9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1be1e87df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2450" y="2422500"/>
            <a:ext cx="2148950" cy="12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1be1e87df1_0_0"/>
          <p:cNvPicPr preferRelativeResize="0"/>
          <p:nvPr/>
        </p:nvPicPr>
        <p:blipFill rotWithShape="1">
          <a:blip r:embed="rId6">
            <a:alphaModFix/>
          </a:blip>
          <a:srcRect b="-52683" l="-243790" r="-196166" t="-339684"/>
          <a:stretch/>
        </p:blipFill>
        <p:spPr>
          <a:xfrm>
            <a:off x="257625" y="467450"/>
            <a:ext cx="9198075" cy="45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c367ceabc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8" name="Google Shape;188;g31c367ceabc_0_6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CHALLENGES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Challenges: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privacy and security concerns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scalability issues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legacy systems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processing bottlenecks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6159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6159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Challenges: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initial implementation costs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Staff training requirements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maintenance needs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Regulatory compliance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g31c367ceabc_0_6"/>
          <p:cNvPicPr preferRelativeResize="0"/>
          <p:nvPr/>
        </p:nvPicPr>
        <p:blipFill rotWithShape="1">
          <a:blip r:embed="rId3">
            <a:alphaModFix amt="63000"/>
          </a:blip>
          <a:srcRect b="43577" l="0" r="0" t="30096"/>
          <a:stretch/>
        </p:blipFill>
        <p:spPr>
          <a:xfrm>
            <a:off x="0" y="0"/>
            <a:ext cx="9144000" cy="8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1c367ceabc_0_6"/>
          <p:cNvSpPr/>
          <p:nvPr/>
        </p:nvSpPr>
        <p:spPr>
          <a:xfrm>
            <a:off x="203625" y="467450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-US" sz="25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Future Opportunities/ Challenges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0" i="0" sz="25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91" name="Google Shape;191;g31c367ceabc_0_6"/>
          <p:cNvCxnSpPr/>
          <p:nvPr/>
        </p:nvCxnSpPr>
        <p:spPr>
          <a:xfrm flipH="1" rot="10800000">
            <a:off x="203620" y="1029960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g31c367ceabc_0_6"/>
          <p:cNvSpPr txBox="1"/>
          <p:nvPr/>
        </p:nvSpPr>
        <p:spPr>
          <a:xfrm>
            <a:off x="3708846" y="1152476"/>
            <a:ext cx="381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g31c367ceab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375" y="1232200"/>
            <a:ext cx="2394500" cy="12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1c367ceabc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750" y="2872425"/>
            <a:ext cx="2102124" cy="13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c367ceabc_2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g31c367ceabc_2_1"/>
          <p:cNvSpPr txBox="1"/>
          <p:nvPr>
            <p:ph idx="1" type="body"/>
          </p:nvPr>
        </p:nvSpPr>
        <p:spPr>
          <a:xfrm>
            <a:off x="114200" y="1029950"/>
            <a:ext cx="36117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62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IMPACTS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Short-term (1-2 years):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Computing: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processing at source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data transmission needs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response times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Sensors: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accuracy in detection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environmental monitoring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data collection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50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g31c367ceabc_2_1"/>
          <p:cNvPicPr preferRelativeResize="0"/>
          <p:nvPr/>
        </p:nvPicPr>
        <p:blipFill rotWithShape="1">
          <a:blip r:embed="rId3">
            <a:alphaModFix amt="63000"/>
          </a:blip>
          <a:srcRect b="43577" l="0" r="0" t="30096"/>
          <a:stretch/>
        </p:blipFill>
        <p:spPr>
          <a:xfrm>
            <a:off x="0" y="0"/>
            <a:ext cx="9144000" cy="8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1c367ceabc_2_1"/>
          <p:cNvSpPr/>
          <p:nvPr/>
        </p:nvSpPr>
        <p:spPr>
          <a:xfrm>
            <a:off x="203625" y="467450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-US" sz="25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Future Opportunities/ Challenges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0" i="0" sz="25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03" name="Google Shape;203;g31c367ceabc_2_1"/>
          <p:cNvCxnSpPr/>
          <p:nvPr/>
        </p:nvCxnSpPr>
        <p:spPr>
          <a:xfrm flipH="1" rot="10800000">
            <a:off x="203620" y="1029960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g31c367ceabc_2_1"/>
          <p:cNvSpPr txBox="1"/>
          <p:nvPr/>
        </p:nvSpPr>
        <p:spPr>
          <a:xfrm>
            <a:off x="3802775" y="1144925"/>
            <a:ext cx="2758800" cy="4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Long-term (3-5 years):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Systems: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Self-monitoring infrastructure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response mechanisms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 Integration: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data sharing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Transparent incident recording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Quantum Computing: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pattern analysis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prediction models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g31c367ceabc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857" y="3824025"/>
            <a:ext cx="1776668" cy="12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1c367ceabc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4295" y="1231525"/>
            <a:ext cx="1885225" cy="12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1c367ceabc_2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4300" y="2754075"/>
            <a:ext cx="1690139" cy="8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1c367ceabc_2_1"/>
          <p:cNvSpPr txBox="1"/>
          <p:nvPr/>
        </p:nvSpPr>
        <p:spPr>
          <a:xfrm>
            <a:off x="3530975" y="1784725"/>
            <a:ext cx="415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9" name="Google Shape;209;g31c367ceabc_2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1325" y="2896299"/>
            <a:ext cx="1986200" cy="10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be1e87df1_0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5" name="Google Shape;215;g31be1e87df1_0_8"/>
          <p:cNvSpPr txBox="1"/>
          <p:nvPr>
            <p:ph idx="1" type="body"/>
          </p:nvPr>
        </p:nvSpPr>
        <p:spPr>
          <a:xfrm>
            <a:off x="311700" y="1079050"/>
            <a:ext cx="8520600" cy="4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Afandizadeh, Shahriar, et al. “Deep Learning Algorithms for Traffic Forecasting: A Comprehensive Review and Comparison with Classical Ones.”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Advanced Transportation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2024, no. 1, Jan. 2024,</a:t>
            </a:r>
            <a:r>
              <a:rPr lang="en-US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https://doi.org/10.1155/2024/9981657.</a:t>
            </a:r>
            <a:endParaRPr sz="12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Santos, Daniel, et al. “Machine Learning Approaches to Traffic Accident Analysis and Hotspot Prediction.”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10, no. 12, 24 Nov. 2021, p. 157,</a:t>
            </a:r>
            <a:r>
              <a:rPr lang="en-US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https://doi.org/10.3390/computers10120157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Karau, H., Konwinski, A., Wendell, P., &amp; Zaharia, M. (2015).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Spark: Lightning-Fast Big Data Analysis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“O’Reilly Media, Inc.”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Gomes, B., Coelho, J., &amp; Aidos, H. (2023). A survey on traffic flow prediction and classification.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Systems With Applications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200268.</a:t>
            </a:r>
            <a:r>
              <a:rPr lang="en-US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https://doi.org/10.1016/j.iswa.2023.200268</a:t>
            </a:r>
            <a:endParaRPr sz="12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Vision: Algorithms and Applications, 2nd ed.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(n.d.).</a:t>
            </a:r>
            <a:r>
              <a:rPr lang="en-US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https://szeliski.org/Book/</a:t>
            </a:r>
            <a:endParaRPr sz="12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 Crash Dataset (CCD)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(2022, July 5). Kaggle.</a:t>
            </a:r>
            <a:r>
              <a:rPr lang="en-US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https://www.kaggle.com/datasets/asefjamilajwad/car-crash-dataset-ccd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Powell, B. (2018).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Mastering Microsoft Power Bi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Packt Publishing.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| Apache Spark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https://spark.apache.org/documentation.html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457200" lvl="0" marL="457200" marR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25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g31be1e87df1_0_8"/>
          <p:cNvPicPr preferRelativeResize="0"/>
          <p:nvPr/>
        </p:nvPicPr>
        <p:blipFill rotWithShape="1">
          <a:blip r:embed="rId13">
            <a:alphaModFix amt="63000"/>
          </a:blip>
          <a:srcRect b="43577" l="0" r="0" t="30096"/>
          <a:stretch/>
        </p:blipFill>
        <p:spPr>
          <a:xfrm>
            <a:off x="0" y="0"/>
            <a:ext cx="9144000" cy="8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1be1e87df1_0_8"/>
          <p:cNvSpPr/>
          <p:nvPr/>
        </p:nvSpPr>
        <p:spPr>
          <a:xfrm>
            <a:off x="203625" y="467450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-US" sz="25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References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0" i="0" sz="25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18" name="Google Shape;218;g31be1e87df1_0_8"/>
          <p:cNvCxnSpPr/>
          <p:nvPr/>
        </p:nvCxnSpPr>
        <p:spPr>
          <a:xfrm flipH="1" rot="10800000">
            <a:off x="203620" y="1029960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be1e87df1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g31be1e87df1_0_16"/>
          <p:cNvSpPr txBox="1"/>
          <p:nvPr>
            <p:ph idx="1" type="body"/>
          </p:nvPr>
        </p:nvSpPr>
        <p:spPr>
          <a:xfrm>
            <a:off x="311700" y="1152475"/>
            <a:ext cx="8520600" cy="3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Demonstrations: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MongoDB:Helped in data storage efficiency.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 Code: Feature extraction and crash analysis helped process large-scale data.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BI: Finalized visual reports.</a:t>
            </a:r>
            <a:endParaRPr>
              <a:solidFill>
                <a:schemeClr val="dk1"/>
              </a:solidFill>
            </a:endParaRPr>
          </a:p>
          <a:p>
            <a:pPr indent="0" lvl="1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 Repository: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Link: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Car_Crash_Final_Project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1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1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g31be1e87df1_0_16"/>
          <p:cNvPicPr preferRelativeResize="0"/>
          <p:nvPr/>
        </p:nvPicPr>
        <p:blipFill rotWithShape="1">
          <a:blip r:embed="rId4">
            <a:alphaModFix amt="63000"/>
          </a:blip>
          <a:srcRect b="43577" l="0" r="0" t="30096"/>
          <a:stretch/>
        </p:blipFill>
        <p:spPr>
          <a:xfrm>
            <a:off x="0" y="0"/>
            <a:ext cx="9144000" cy="8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1be1e87df1_0_16"/>
          <p:cNvSpPr/>
          <p:nvPr/>
        </p:nvSpPr>
        <p:spPr>
          <a:xfrm>
            <a:off x="203625" y="467450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Technical Work       </a:t>
            </a:r>
            <a:endParaRPr b="0" i="0" sz="25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7" name="Google Shape;227;g31be1e87df1_0_16"/>
          <p:cNvCxnSpPr/>
          <p:nvPr/>
        </p:nvCxnSpPr>
        <p:spPr>
          <a:xfrm flipH="1" rot="10800000">
            <a:off x="203620" y="1029960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8" name="Google Shape;228;g31be1e87df1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0700" y="2959050"/>
            <a:ext cx="2882324" cy="18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1be1e87df1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61" y="2959050"/>
            <a:ext cx="3235066" cy="18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/>
          <p:nvPr/>
        </p:nvSpPr>
        <p:spPr>
          <a:xfrm>
            <a:off x="2059107" y="1491596"/>
            <a:ext cx="4788000" cy="20064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2149194" y="1399607"/>
            <a:ext cx="4857300" cy="2006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 txBox="1"/>
          <p:nvPr>
            <p:ph type="ctrTitle"/>
          </p:nvPr>
        </p:nvSpPr>
        <p:spPr>
          <a:xfrm>
            <a:off x="2384551" y="1412859"/>
            <a:ext cx="44661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>
                <a:latin typeface="Oswald Medium"/>
                <a:ea typeface="Oswald Medium"/>
                <a:cs typeface="Oswald Medium"/>
                <a:sym typeface="Oswald Medium"/>
              </a:rPr>
              <a:t>Thank You!</a:t>
            </a:r>
            <a:endParaRPr sz="30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37" name="Google Shape;237;p13"/>
          <p:cNvCxnSpPr/>
          <p:nvPr/>
        </p:nvCxnSpPr>
        <p:spPr>
          <a:xfrm flipH="1" rot="10800000">
            <a:off x="2670457" y="2414774"/>
            <a:ext cx="3973800" cy="17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13"/>
          <p:cNvSpPr txBox="1"/>
          <p:nvPr/>
        </p:nvSpPr>
        <p:spPr>
          <a:xfrm>
            <a:off x="3113532" y="2644249"/>
            <a:ext cx="34455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31c367ceabc_1_2"/>
          <p:cNvPicPr preferRelativeResize="0"/>
          <p:nvPr/>
        </p:nvPicPr>
        <p:blipFill rotWithShape="1">
          <a:blip r:embed="rId3">
            <a:alphaModFix amt="58000"/>
          </a:blip>
          <a:srcRect b="0" l="41342" r="39868" t="0"/>
          <a:stretch/>
        </p:blipFill>
        <p:spPr>
          <a:xfrm>
            <a:off x="0" y="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5" name="Google Shape;65;g31c367ceabc_1_2"/>
          <p:cNvSpPr txBox="1"/>
          <p:nvPr>
            <p:ph idx="1" type="body"/>
          </p:nvPr>
        </p:nvSpPr>
        <p:spPr>
          <a:xfrm>
            <a:off x="1579875" y="1086678"/>
            <a:ext cx="73662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6" name="Google Shape;66;g31c367ceabc_1_2"/>
          <p:cNvSpPr/>
          <p:nvPr/>
        </p:nvSpPr>
        <p:spPr>
          <a:xfrm>
            <a:off x="254150" y="20472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31c367ceabc_1_2"/>
          <p:cNvSpPr txBox="1"/>
          <p:nvPr>
            <p:ph type="title"/>
          </p:nvPr>
        </p:nvSpPr>
        <p:spPr>
          <a:xfrm>
            <a:off x="1466175" y="204725"/>
            <a:ext cx="65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Oswald Medium"/>
                <a:ea typeface="Oswald Medium"/>
                <a:cs typeface="Oswald Medium"/>
                <a:sym typeface="Oswald Medium"/>
              </a:rPr>
              <a:t>Team Name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68" name="Google Shape;68;g31c367ceabc_1_2"/>
          <p:cNvCxnSpPr/>
          <p:nvPr/>
        </p:nvCxnSpPr>
        <p:spPr>
          <a:xfrm flipH="1" rot="10800000">
            <a:off x="254145" y="777435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" name="Google Shape;69;g31c367ceabc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3925" y="1225100"/>
            <a:ext cx="7188825" cy="35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31c367ceabc_1_2"/>
          <p:cNvSpPr txBox="1"/>
          <p:nvPr/>
        </p:nvSpPr>
        <p:spPr>
          <a:xfrm>
            <a:off x="4717475" y="984275"/>
            <a:ext cx="443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31c367ceabc_1_2"/>
          <p:cNvSpPr txBox="1"/>
          <p:nvPr/>
        </p:nvSpPr>
        <p:spPr>
          <a:xfrm>
            <a:off x="6139625" y="2240600"/>
            <a:ext cx="30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1c367ceabc_1_2"/>
          <p:cNvSpPr txBox="1"/>
          <p:nvPr/>
        </p:nvSpPr>
        <p:spPr>
          <a:xfrm>
            <a:off x="4427453" y="2138072"/>
            <a:ext cx="12621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SPARK SQUAD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"/>
          <p:cNvPicPr preferRelativeResize="0"/>
          <p:nvPr/>
        </p:nvPicPr>
        <p:blipFill rotWithShape="1">
          <a:blip r:embed="rId3">
            <a:alphaModFix amt="58000"/>
          </a:blip>
          <a:srcRect b="0" l="41343" r="39868" t="0"/>
          <a:stretch/>
        </p:blipFill>
        <p:spPr>
          <a:xfrm>
            <a:off x="0" y="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8" name="Google Shape;78;p2"/>
          <p:cNvSpPr txBox="1"/>
          <p:nvPr>
            <p:ph idx="1" type="body"/>
          </p:nvPr>
        </p:nvSpPr>
        <p:spPr>
          <a:xfrm>
            <a:off x="1579875" y="1086678"/>
            <a:ext cx="7366200" cy="3776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and Introduction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Sources and collection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Reports, Insights, and Recommendations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Opportunities and/or Challenges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Work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54150" y="20472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>
            <p:ph type="title"/>
          </p:nvPr>
        </p:nvSpPr>
        <p:spPr>
          <a:xfrm>
            <a:off x="1466175" y="204725"/>
            <a:ext cx="65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Oswald Medium"/>
                <a:ea typeface="Oswald Medium"/>
                <a:cs typeface="Oswald Medium"/>
                <a:sym typeface="Oswald Medium"/>
              </a:rPr>
              <a:t>Table of Contents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81" name="Google Shape;81;p2"/>
          <p:cNvCxnSpPr/>
          <p:nvPr/>
        </p:nvCxnSpPr>
        <p:spPr>
          <a:xfrm flipH="1" rot="10800000">
            <a:off x="254145" y="777435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3"/>
          <p:cNvPicPr preferRelativeResize="0"/>
          <p:nvPr/>
        </p:nvPicPr>
        <p:blipFill rotWithShape="1">
          <a:blip r:embed="rId3">
            <a:alphaModFix amt="58000"/>
          </a:blip>
          <a:srcRect b="0" l="41343" r="39868" t="0"/>
          <a:stretch/>
        </p:blipFill>
        <p:spPr>
          <a:xfrm>
            <a:off x="0" y="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7" name="Google Shape;87;p3"/>
          <p:cNvSpPr txBox="1"/>
          <p:nvPr>
            <p:ph idx="1" type="body"/>
          </p:nvPr>
        </p:nvSpPr>
        <p:spPr>
          <a:xfrm>
            <a:off x="1575303" y="982150"/>
            <a:ext cx="7366200" cy="3776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rise in traffic accidents globally necessitates data-driven approaches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enhance road safety.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investigates patterns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car crashes using a large dataset of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car crash images.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 big data technologies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analytics for real-world impact.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analyzing car crash patterns, we can: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and track objects of interest within video frames.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vehicle behavior and interactions.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254150" y="20472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 txBox="1"/>
          <p:nvPr>
            <p:ph type="title"/>
          </p:nvPr>
        </p:nvSpPr>
        <p:spPr>
          <a:xfrm>
            <a:off x="1466175" y="204725"/>
            <a:ext cx="65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Oswald Medium"/>
                <a:ea typeface="Oswald Medium"/>
                <a:cs typeface="Oswald Medium"/>
                <a:sym typeface="Oswald Medium"/>
              </a:rPr>
              <a:t>Introduction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90" name="Google Shape;90;p3"/>
          <p:cNvCxnSpPr/>
          <p:nvPr/>
        </p:nvCxnSpPr>
        <p:spPr>
          <a:xfrm flipH="1" rot="10800000">
            <a:off x="254145" y="777435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ar is driving down a dirt road next to a sign that says 20 . (Provided by Tenor)"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6450" y="1570900"/>
            <a:ext cx="3245600" cy="19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"/>
          <p:cNvPicPr preferRelativeResize="0"/>
          <p:nvPr/>
        </p:nvPicPr>
        <p:blipFill rotWithShape="1">
          <a:blip r:embed="rId3">
            <a:alphaModFix amt="58000"/>
          </a:blip>
          <a:srcRect b="0" l="41343" r="39868" t="0"/>
          <a:stretch/>
        </p:blipFill>
        <p:spPr>
          <a:xfrm>
            <a:off x="0" y="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97" name="Google Shape;97;p4"/>
          <p:cNvSpPr txBox="1"/>
          <p:nvPr>
            <p:ph idx="1" type="body"/>
          </p:nvPr>
        </p:nvSpPr>
        <p:spPr>
          <a:xfrm>
            <a:off x="1575303" y="982150"/>
            <a:ext cx="7366200" cy="3776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presentation delves into a comprehensive analysis of car crash data to identify key elements influencing accident rates. We will explore factors such as: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Ego Vehicle and Driver Behavior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>
                <a:solidFill>
                  <a:srgbClr val="001D3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 ego vehicle is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vehicle that has sensors that perceive its surroundings and is used in the context of automated driving.We explore if the Ego- Vehicle was involved in the accident.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vs. Night Crashes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significant differences in crash patterns between day and night, analyzing visibility, traffic volume, and driving habits during different times.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Weather Conditions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How varying weather conditions, such as rain, snow, and clear skies, impact road safety and contribute to accident frequency.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254150" y="20472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>
            <p:ph type="title"/>
          </p:nvPr>
        </p:nvSpPr>
        <p:spPr>
          <a:xfrm>
            <a:off x="1466175" y="204725"/>
            <a:ext cx="65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Oswald Medium"/>
                <a:ea typeface="Oswald Medium"/>
                <a:cs typeface="Oswald Medium"/>
                <a:sym typeface="Oswald Medium"/>
              </a:rPr>
              <a:t>Introduction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00" name="Google Shape;100;p4"/>
          <p:cNvCxnSpPr/>
          <p:nvPr/>
        </p:nvCxnSpPr>
        <p:spPr>
          <a:xfrm flipH="1" rot="10800000">
            <a:off x="254145" y="777435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 amt="58000"/>
          </a:blip>
          <a:srcRect b="0" l="41343" r="39868" t="0"/>
          <a:stretch/>
        </p:blipFill>
        <p:spPr>
          <a:xfrm>
            <a:off x="0" y="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6" name="Google Shape;106;p6"/>
          <p:cNvSpPr txBox="1"/>
          <p:nvPr>
            <p:ph idx="1" type="body"/>
          </p:nvPr>
        </p:nvSpPr>
        <p:spPr>
          <a:xfrm>
            <a:off x="1579875" y="1086678"/>
            <a:ext cx="7366200" cy="3776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car crash patterns using big data tools.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system for visualizing crash metadata.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actionable insights to inform traffic safety strategies.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3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3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3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30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Questions: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o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trends can be observed in crash occurrences?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o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environmental conditions affect crash likelihood?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SzPts val="173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254150" y="20472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>
            <p:ph type="title"/>
          </p:nvPr>
        </p:nvSpPr>
        <p:spPr>
          <a:xfrm>
            <a:off x="1466175" y="204725"/>
            <a:ext cx="65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Oswald Medium"/>
                <a:ea typeface="Oswald Medium"/>
                <a:cs typeface="Oswald Medium"/>
                <a:sym typeface="Oswald Medium"/>
              </a:rPr>
              <a:t>Project Objectives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09" name="Google Shape;109;p6"/>
          <p:cNvCxnSpPr/>
          <p:nvPr/>
        </p:nvCxnSpPr>
        <p:spPr>
          <a:xfrm flipH="1" rot="10800000">
            <a:off x="254145" y="777435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 amt="58000"/>
          </a:blip>
          <a:srcRect b="0" l="41343" r="39868" t="0"/>
          <a:stretch/>
        </p:blipFill>
        <p:spPr>
          <a:xfrm>
            <a:off x="0" y="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1579875" y="1086678"/>
            <a:ext cx="7366200" cy="3776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 dataset: </a:t>
            </a:r>
            <a:r>
              <a:rPr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 Crash Dataset (CCD)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Downloaded the dataset from Kaggle.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 potential challenges: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49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75,000 images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(8.59GB), 56 columns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including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video name, frames,id, timing(day/night),weather and ego involvement.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49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video has 50 frames captured at 10 frames per second.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49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extracted features include metadata for object detection and accident analysis.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8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includes attributes like crash metadata, object IDs, and environmental details (e.g., day/night conditions and weather).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254150" y="20472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1466175" y="204725"/>
            <a:ext cx="65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Oswald Medium"/>
                <a:ea typeface="Oswald Medium"/>
                <a:cs typeface="Oswald Medium"/>
                <a:sym typeface="Oswald Medium"/>
              </a:rPr>
              <a:t>Data Sources and Collection</a:t>
            </a:r>
            <a:br>
              <a:rPr lang="en-US">
                <a:latin typeface="Oswald Medium"/>
                <a:ea typeface="Oswald Medium"/>
                <a:cs typeface="Oswald Medium"/>
                <a:sym typeface="Oswald Medium"/>
              </a:rPr>
            </a:b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18" name="Google Shape;118;p5"/>
          <p:cNvCxnSpPr/>
          <p:nvPr/>
        </p:nvCxnSpPr>
        <p:spPr>
          <a:xfrm flipH="1" rot="10800000">
            <a:off x="254145" y="777435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 amt="58000"/>
          </a:blip>
          <a:srcRect b="0" l="41343" r="39868" t="0"/>
          <a:stretch/>
        </p:blipFill>
        <p:spPr>
          <a:xfrm>
            <a:off x="0" y="0"/>
            <a:ext cx="1466174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24" name="Google Shape;124;p8"/>
          <p:cNvSpPr txBox="1"/>
          <p:nvPr>
            <p:ph idx="1" type="body"/>
          </p:nvPr>
        </p:nvSpPr>
        <p:spPr>
          <a:xfrm>
            <a:off x="1579875" y="1086678"/>
            <a:ext cx="7366200" cy="15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9262" lvl="1" marL="74295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0"/>
              <a:buFont typeface="Times New Roman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Kaggle: Downloaded dataset.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262" lvl="1" marL="74295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70"/>
              <a:buFont typeface="Times New Roman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MongoDB: Storing and managing video frames and metadata.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262" lvl="1" marL="74295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70"/>
              <a:buFont typeface="Times New Roman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Spark: Data processing and feature extraction.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262" lvl="1" marL="74295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70"/>
              <a:buFont typeface="Times New Roman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BI: Visualization of insights and reports.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486"/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86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86"/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86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86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86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254150" y="204725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"/>
          <p:cNvSpPr txBox="1"/>
          <p:nvPr>
            <p:ph type="title"/>
          </p:nvPr>
        </p:nvSpPr>
        <p:spPr>
          <a:xfrm>
            <a:off x="1466175" y="204725"/>
            <a:ext cx="65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Oswald Medium"/>
                <a:ea typeface="Oswald Medium"/>
                <a:cs typeface="Oswald Medium"/>
                <a:sym typeface="Oswald Medium"/>
              </a:rPr>
              <a:t>Tools and Technologies</a:t>
            </a:r>
            <a:br>
              <a:rPr lang="en-US">
                <a:latin typeface="Oswald Medium"/>
                <a:ea typeface="Oswald Medium"/>
                <a:cs typeface="Oswald Medium"/>
                <a:sym typeface="Oswald Medium"/>
              </a:rPr>
            </a:b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27" name="Google Shape;127;p8"/>
          <p:cNvCxnSpPr/>
          <p:nvPr/>
        </p:nvCxnSpPr>
        <p:spPr>
          <a:xfrm flipH="1" rot="10800000">
            <a:off x="254145" y="777435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621" y="2975113"/>
            <a:ext cx="1344324" cy="1006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text on a black background&#10;&#10;Description automatically generated" id="129" name="Google Shape;12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3545" y="4016230"/>
            <a:ext cx="1466174" cy="47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5207" y="2854914"/>
            <a:ext cx="1477768" cy="1560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get Spark running locally with notebooks | by Wesley Batista | Medium" id="131" name="Google Shape;13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1978" y="3171421"/>
            <a:ext cx="1832311" cy="721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Power BI - Website Of NCS" id="132" name="Google Shape;13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21470" y="2824249"/>
            <a:ext cx="2594610" cy="1410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- Free arrows icons" id="133" name="Google Shape;13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81948" y="3212407"/>
            <a:ext cx="844550" cy="680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- Free arrows icons" id="134" name="Google Shape;13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62718" y="3230302"/>
            <a:ext cx="844550" cy="680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- Free arrows icons" id="135" name="Google Shape;135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65924" y="3212407"/>
            <a:ext cx="844550" cy="68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x</a:t>
            </a:r>
            <a:endParaRPr/>
          </a:p>
        </p:txBody>
      </p:sp>
      <p:sp>
        <p:nvSpPr>
          <p:cNvPr id="141" name="Google Shape;141;p12"/>
          <p:cNvSpPr txBox="1"/>
          <p:nvPr>
            <p:ph idx="1" type="body"/>
          </p:nvPr>
        </p:nvSpPr>
        <p:spPr>
          <a:xfrm>
            <a:off x="364516" y="1152475"/>
            <a:ext cx="8467784" cy="3860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3">
            <a:alphaModFix amt="63000"/>
          </a:blip>
          <a:srcRect b="43578" l="0" r="0" t="30095"/>
          <a:stretch/>
        </p:blipFill>
        <p:spPr>
          <a:xfrm>
            <a:off x="0" y="0"/>
            <a:ext cx="9144000" cy="8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>
            <a:off x="203625" y="467450"/>
            <a:ext cx="86286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Oswald Medium"/>
                <a:ea typeface="Oswald Medium"/>
                <a:cs typeface="Oswald Medium"/>
                <a:sym typeface="Oswald Medium"/>
              </a:rPr>
              <a:t> Reports,Insights and Recommendations</a:t>
            </a:r>
            <a:endParaRPr b="0" i="0" sz="25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44" name="Google Shape;144;p12"/>
          <p:cNvCxnSpPr/>
          <p:nvPr/>
        </p:nvCxnSpPr>
        <p:spPr>
          <a:xfrm flipH="1" rot="10800000">
            <a:off x="203620" y="1029960"/>
            <a:ext cx="2758800" cy="1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" name="Google Shape;1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36225"/>
            <a:ext cx="2150732" cy="166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3093" y="1462750"/>
            <a:ext cx="2320253" cy="270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3125" y="1736425"/>
            <a:ext cx="3041175" cy="20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2"/>
          <p:cNvSpPr txBox="1"/>
          <p:nvPr/>
        </p:nvSpPr>
        <p:spPr>
          <a:xfrm>
            <a:off x="115446" y="4106225"/>
            <a:ext cx="91956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Recommendations:</a:t>
            </a:r>
            <a:endParaRPr i="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o"/>
            </a:pPr>
            <a:r>
              <a:rPr i="0" lang="en-U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 in smart lighting systems for roads.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7429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o"/>
            </a:pPr>
            <a:r>
              <a:rPr i="0" lang="en-U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public awareness campaigns about weather-related risks.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Varun</dc:creator>
</cp:coreProperties>
</file>